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8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1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0D8DA-A31A-E748-B9E3-3899511D5B3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04025-F7C3-D947-B39A-FCA67569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246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3961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4363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658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640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577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226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94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413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3334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563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D1CB9-8D95-499A-80D0-D99D35B5284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AA01-D234-4F27-A481-E04BC32D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730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58547"/>
            <a:ext cx="1941739" cy="109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1749147"/>
            <a:ext cx="8458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THOROGOOD SHOES</a:t>
            </a:r>
          </a:p>
          <a:p>
            <a:pPr algn="ctr"/>
            <a:r>
              <a:rPr lang="en-US" dirty="0" smtClean="0"/>
              <a:t>(A DIVISION OF THE WEINBRENNER SHOE COMPANY, USA)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en-US" sz="3600" b="1" dirty="0" smtClean="0">
                <a:solidFill>
                  <a:srgbClr val="C10000"/>
                </a:solidFill>
              </a:rPr>
              <a:t/>
            </a:r>
            <a:br>
              <a:rPr lang="en-US" sz="3600" b="1" dirty="0" smtClean="0">
                <a:solidFill>
                  <a:srgbClr val="C10000"/>
                </a:solidFill>
              </a:rPr>
            </a:br>
            <a:r>
              <a:rPr lang="en-US" sz="3200" b="1" dirty="0" smtClean="0">
                <a:solidFill>
                  <a:srgbClr val="C10000"/>
                </a:solidFill>
              </a:rPr>
              <a:t>NFPA 1851 ADVANCED INSPECTION, </a:t>
            </a:r>
            <a:br>
              <a:rPr lang="en-US" sz="3200" b="1" dirty="0" smtClean="0">
                <a:solidFill>
                  <a:srgbClr val="C10000"/>
                </a:solidFill>
              </a:rPr>
            </a:br>
            <a:r>
              <a:rPr lang="en-US" sz="3200" b="1" dirty="0" smtClean="0">
                <a:solidFill>
                  <a:srgbClr val="C10000"/>
                </a:solidFill>
              </a:rPr>
              <a:t>CARE AND MAINTENANCE CERTIFICATION</a:t>
            </a:r>
            <a:br>
              <a:rPr lang="en-US" sz="3200" b="1" dirty="0" smtClean="0">
                <a:solidFill>
                  <a:srgbClr val="C10000"/>
                </a:solidFill>
              </a:rPr>
            </a:br>
            <a:r>
              <a:rPr lang="en-US" sz="3200" b="1" dirty="0" smtClean="0">
                <a:solidFill>
                  <a:srgbClr val="C10000"/>
                </a:solidFill>
              </a:rPr>
              <a:t>PROGRAM</a:t>
            </a:r>
            <a:endParaRPr lang="en-US" sz="3200" b="1" dirty="0">
              <a:solidFill>
                <a:srgbClr val="C10000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95400" y="5897880"/>
            <a:ext cx="6553200" cy="80772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THOROGOOD SHOES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NFPA 1851 ADVANCED INSPECTION, CARE AND MAINTENANCE CERTIFICATION PROGRAM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844929"/>
            <a:ext cx="1066800" cy="97146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566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407" y="304800"/>
            <a:ext cx="8686993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C10000"/>
                </a:solidFill>
              </a:rPr>
              <a:t>   TO PERFORM AN ADVANCED CLEANING:</a:t>
            </a:r>
          </a:p>
          <a:p>
            <a:endParaRPr lang="en-US" sz="2400" b="1" i="1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WEAR PROTECTIVE GLOVES AND EYE/FACE SPLASH PROTECTION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PRE-TREAT SEVERELY SOILED BOOTS WITH A CITRUS-BASED</a:t>
            </a:r>
            <a:br>
              <a:rPr lang="en-US" sz="2400" b="1" dirty="0" smtClean="0"/>
            </a:br>
            <a:r>
              <a:rPr lang="en-US" sz="2400" b="1" dirty="0" smtClean="0"/>
              <a:t>DEGREASER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u="sng" dirty="0" smtClean="0"/>
              <a:t>DO NOT</a:t>
            </a:r>
            <a:r>
              <a:rPr lang="en-US" sz="2400" b="1" dirty="0" smtClean="0"/>
              <a:t> USE PETROLEUM-BASED DEGREASER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APPLY DEGREASER ACCORDING TO DIRECTIONS</a:t>
            </a:r>
          </a:p>
          <a:p>
            <a:pPr marL="342900" indent="-342900" algn="ctr"/>
            <a:endParaRPr lang="en-US" sz="8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400" b="1" dirty="0" smtClean="0"/>
              <a:t>ALLOW DEGREASER TO SOAK INTO THE STAIN</a:t>
            </a:r>
            <a:endParaRPr lang="en-US" sz="6600" b="1" dirty="0" smtClean="0"/>
          </a:p>
          <a:p>
            <a:pPr marL="457200" indent="-457200"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(cont’d)</a:t>
            </a:r>
            <a:endParaRPr lang="en-US" sz="1200" b="1" dirty="0" smtClean="0"/>
          </a:p>
          <a:p>
            <a:pPr algn="ctr"/>
            <a:endParaRPr lang="en-US" sz="2400" b="1" i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295400" y="5897880"/>
            <a:ext cx="6553200" cy="80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THOROGOOD SHOES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NFPA 1851 ADVANCED INSPECTION, CARE AND MAINTENANCE CERTIFICATION PROGRAM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9716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7644" y="304800"/>
            <a:ext cx="7468711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C10000"/>
                </a:solidFill>
              </a:rPr>
              <a:t>  TO PERFORM AN ADVANCED CLEANING:</a:t>
            </a:r>
          </a:p>
          <a:p>
            <a:endParaRPr lang="en-US" sz="2400" b="1" i="1" dirty="0" smtClean="0"/>
          </a:p>
          <a:p>
            <a:pPr marL="342900" indent="-342900" algn="ctr">
              <a:buFont typeface="Arial" pitchFamily="34" charset="0"/>
              <a:buChar char="•"/>
            </a:pPr>
            <a:endParaRPr lang="en-US" sz="24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GENTLY SCRUB WITH A SOFT BRISTLE BRUSH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FOR GLOBS OF TAR, USE PLASTIC OR WOOD SCRAPPER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WARM WATER SHOULD NOT EXCEED 105 DEGREES F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en-US" sz="2400" b="1" dirty="0" smtClean="0"/>
          </a:p>
          <a:p>
            <a:pPr marL="342900" indent="-342900" algn="ctr"/>
            <a:r>
              <a:rPr lang="en-US" sz="2400" b="1" dirty="0" smtClean="0"/>
              <a:t>-------</a:t>
            </a:r>
          </a:p>
          <a:p>
            <a:pPr algn="ctr"/>
            <a:endParaRPr lang="en-US" sz="2400" b="1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295400" y="5897880"/>
            <a:ext cx="6553200" cy="80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THOROGOOD SHOES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NFPA 1851 ADVANCED INSPECTION, CARE AND MAINTENANCE CERTIFICATION PROGRAM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940" y="304800"/>
            <a:ext cx="7366119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C10000"/>
                </a:solidFill>
              </a:rPr>
              <a:t>TO PERFORM A GENERAL CLEANING:</a:t>
            </a:r>
          </a:p>
          <a:p>
            <a:endParaRPr lang="en-US" sz="2400" b="1" i="1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FILL SINK WITH 6” OF WATER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WATER SHOULD NOT EXCEED 105 DEGREES F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ADD 2 SQUIRTS OF LIQUID DISH SOAP OR SPECIALTY</a:t>
            </a:r>
            <a:br>
              <a:rPr lang="en-US" sz="2400" b="1" dirty="0" smtClean="0"/>
            </a:br>
            <a:r>
              <a:rPr lang="en-US" sz="2400" b="1" dirty="0" smtClean="0"/>
              <a:t>PPE CLEANER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u="sng" dirty="0" smtClean="0"/>
              <a:t>NEVER</a:t>
            </a:r>
            <a:r>
              <a:rPr lang="en-US" sz="2400" b="1" dirty="0" smtClean="0"/>
              <a:t> USE CHLORINE OR CHLORINE BASED PRODUCT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PLACE BOOTS IN SINK</a:t>
            </a:r>
          </a:p>
          <a:p>
            <a:pPr marL="342900" indent="-342900" algn="ctr"/>
            <a:endParaRPr lang="en-US" sz="8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400" b="1" dirty="0" smtClean="0"/>
              <a:t>BRUSH BOOTS WITH SOFT BRISTLE BRUSH UNTIL</a:t>
            </a:r>
            <a:br>
              <a:rPr lang="en-US" sz="2400" b="1" dirty="0" smtClean="0"/>
            </a:br>
            <a:r>
              <a:rPr lang="en-US" sz="2400" b="1" dirty="0" smtClean="0"/>
              <a:t>DIRT IS REMOVED</a:t>
            </a:r>
            <a:endParaRPr lang="en-US" sz="9600" b="1" dirty="0" smtClean="0"/>
          </a:p>
          <a:p>
            <a:pPr marL="457200" indent="-457200"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(cont’d)</a:t>
            </a:r>
            <a:endParaRPr lang="en-US" sz="1200" b="1" dirty="0" smtClean="0"/>
          </a:p>
          <a:p>
            <a:pPr marL="342900" indent="-342900" algn="ctr">
              <a:buFont typeface="Arial" pitchFamily="34" charset="0"/>
              <a:buChar char="•"/>
            </a:pPr>
            <a:endParaRPr lang="en-US" sz="2400" b="1" dirty="0" smtClean="0"/>
          </a:p>
          <a:p>
            <a:pPr algn="ctr"/>
            <a:r>
              <a:rPr lang="en-US" sz="2400" b="1" dirty="0" smtClean="0"/>
              <a:t> </a:t>
            </a:r>
          </a:p>
          <a:p>
            <a:pPr algn="ctr"/>
            <a:endParaRPr lang="en-US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295400" y="5897880"/>
            <a:ext cx="6553200" cy="80772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THOROGOOD SHOES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NFPA 1851 ADVANCED INSPECTION, CARE AND MAINTENANCE CERTIFICATION PROGRAM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9439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9104" y="304800"/>
            <a:ext cx="8045792" cy="6740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C10000"/>
                </a:solidFill>
              </a:rPr>
              <a:t>   TO PERFORM A GENERAL CLEANING:</a:t>
            </a:r>
          </a:p>
          <a:p>
            <a:endParaRPr lang="en-US" sz="2400" b="1" i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RINSE AWAY ALL SOAP AND DIRT FROM BOOTS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REMOVE EXCESS MOISTURE WITH SOFT CLOTH OR TOWEL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LET BOOTS AIR-DRY ON RACK IN A DRY, WELL-VENTILATED</a:t>
            </a:r>
            <a:br>
              <a:rPr lang="en-US" sz="2400" b="1" dirty="0" smtClean="0"/>
            </a:br>
            <a:r>
              <a:rPr lang="en-US" sz="2400" b="1" dirty="0" smtClean="0"/>
              <a:t>ROOM AWAY FROM SUNLIGHT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u="sng" dirty="0" smtClean="0"/>
              <a:t>DO NOT</a:t>
            </a:r>
            <a:r>
              <a:rPr lang="en-US" sz="2400" b="1" dirty="0" smtClean="0"/>
              <a:t> PLACE BOOT NEAR A HEAT SOURCE WHEN DRYING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u="sng" dirty="0" smtClean="0"/>
              <a:t>NEVER</a:t>
            </a:r>
            <a:r>
              <a:rPr lang="en-US" sz="2400" b="1" dirty="0" smtClean="0"/>
              <a:t> USE BLOW DRYER, HEAT GUN OR SPACE HEATER</a:t>
            </a:r>
            <a:br>
              <a:rPr lang="en-US" sz="2400" b="1" dirty="0" smtClean="0"/>
            </a:br>
            <a:r>
              <a:rPr lang="en-US" sz="2400" b="1" dirty="0" smtClean="0"/>
              <a:t>TO ACCELERATE DRYING OF BOOTS</a:t>
            </a:r>
          </a:p>
          <a:p>
            <a:pPr marL="342900" indent="-342900" algn="ctr"/>
            <a:endParaRPr lang="en-US" sz="800" b="1" dirty="0" smtClean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CONDITION BOOTS WITH BOOT PASTE OR</a:t>
            </a:r>
            <a:br>
              <a:rPr lang="en-US" sz="2400" b="1" dirty="0" smtClean="0"/>
            </a:br>
            <a:r>
              <a:rPr lang="en-US" sz="2400" b="1" dirty="0" smtClean="0"/>
              <a:t>BOOT CONDITIONER</a:t>
            </a:r>
          </a:p>
          <a:p>
            <a:endParaRPr lang="en-US" sz="2400" b="1" dirty="0" smtClean="0"/>
          </a:p>
          <a:p>
            <a:pPr algn="ctr"/>
            <a:endParaRPr lang="en-US" sz="2400" b="1" dirty="0" smtClean="0"/>
          </a:p>
          <a:p>
            <a:r>
              <a:rPr lang="en-US" sz="2400" b="1" dirty="0" smtClean="0"/>
              <a:t> </a:t>
            </a:r>
          </a:p>
          <a:p>
            <a:pPr algn="ctr"/>
            <a:endParaRPr lang="en-US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295400" y="5897880"/>
            <a:ext cx="6553200" cy="80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THOROGOOD SHOES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NFPA 1851 ADVANCED INSPECTION, CARE AND MAINTENANCE CERTIFICATION PROGRAM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06380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6460" y="304800"/>
            <a:ext cx="8411077" cy="5755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C10000"/>
                </a:solidFill>
              </a:rPr>
              <a:t>RETIREMENT:</a:t>
            </a:r>
          </a:p>
          <a:p>
            <a:pPr algn="ctr"/>
            <a:endParaRPr lang="en-US" sz="2400" b="1" i="1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AFTER INSPECTION/CLEANING/REPAIR, IF THE BOOTS ARE</a:t>
            </a:r>
            <a:br>
              <a:rPr lang="en-US" sz="2400" b="1" dirty="0" smtClean="0"/>
            </a:br>
            <a:r>
              <a:rPr lang="en-US" sz="2400" b="1" dirty="0" smtClean="0"/>
              <a:t>DETERMINED BY THE APPROVED TRAINED PERSONNEL THAT</a:t>
            </a:r>
            <a:br>
              <a:rPr lang="en-US" sz="2400" b="1" dirty="0" smtClean="0"/>
            </a:br>
            <a:r>
              <a:rPr lang="en-US" sz="2400" b="1" dirty="0" smtClean="0"/>
              <a:t>THE BOOTS ARE NOT FUNCTIONAL TO PERFORM</a:t>
            </a:r>
            <a:br>
              <a:rPr lang="en-US" sz="2400" b="1" dirty="0" smtClean="0"/>
            </a:br>
            <a:r>
              <a:rPr lang="en-US" sz="2400" b="1" dirty="0" smtClean="0"/>
              <a:t>THE MISSION, THE BOOTS SHOULD BE RETIRED ACCORDING</a:t>
            </a:r>
            <a:br>
              <a:rPr lang="en-US" sz="2400" b="1" dirty="0" smtClean="0"/>
            </a:br>
            <a:r>
              <a:rPr lang="en-US" sz="2400" b="1" dirty="0" smtClean="0"/>
              <a:t>TO NFPA 1851</a:t>
            </a:r>
          </a:p>
          <a:p>
            <a:pPr algn="ctr"/>
            <a:endParaRPr lang="en-US" sz="2400" b="1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ALL STRUCTURAL BOOTS ARE TO BE RETIRED</a:t>
            </a:r>
            <a:br>
              <a:rPr lang="en-US" sz="2400" b="1" dirty="0" smtClean="0"/>
            </a:br>
            <a:r>
              <a:rPr lang="en-US" sz="2400" b="1" dirty="0" smtClean="0"/>
              <a:t>10 YEARS FROM THE DATE OF MANUFACTURE AS PER NFPA 1851 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 </a:t>
            </a:r>
          </a:p>
          <a:p>
            <a:pPr algn="ctr"/>
            <a:endParaRPr lang="en-US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295400" y="5897880"/>
            <a:ext cx="6553200" cy="80772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THOROGOOD SHOES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NFPA 1851 ADVANCED INSPECTION, CARE AND MAINTENANCE CERTIFICATION PROGRAM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32163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430208"/>
            <a:ext cx="8382000" cy="4970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I,  _________________________ , certify that all appropriate parties in the department</a:t>
            </a:r>
          </a:p>
          <a:p>
            <a:r>
              <a:rPr lang="en-US" sz="1400" b="1" dirty="0" smtClean="0"/>
              <a:t>                                            </a:t>
            </a:r>
            <a:r>
              <a:rPr lang="en-US" sz="1050" dirty="0" smtClean="0"/>
              <a:t>PRINT NAME</a:t>
            </a:r>
          </a:p>
          <a:p>
            <a:pPr algn="ctr"/>
            <a:r>
              <a:rPr lang="en-US" sz="1400" b="1" dirty="0" smtClean="0"/>
              <a:t> have read and understand the inspection, care and maintenance procedures described in this</a:t>
            </a:r>
            <a:br>
              <a:rPr lang="en-US" sz="1400" b="1" dirty="0" smtClean="0"/>
            </a:br>
            <a:r>
              <a:rPr lang="en-US" sz="1400" b="1" dirty="0" smtClean="0"/>
              <a:t>NFPA 1851 inspection, care and maintenance course.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 smtClean="0"/>
              <a:t>Upon receiving this completed form, The </a:t>
            </a:r>
            <a:r>
              <a:rPr lang="en-US" sz="1400" b="1" dirty="0" err="1" smtClean="0"/>
              <a:t>Weinbrenner</a:t>
            </a:r>
            <a:r>
              <a:rPr lang="en-US" sz="1400" b="1" dirty="0" smtClean="0"/>
              <a:t> Shoe Company, USA will sign and</a:t>
            </a:r>
            <a:br>
              <a:rPr lang="en-US" sz="1400" b="1" dirty="0" smtClean="0"/>
            </a:br>
            <a:r>
              <a:rPr lang="en-US" sz="1400" b="1" dirty="0" smtClean="0"/>
              <a:t>return a copy for the department’s records. </a:t>
            </a:r>
          </a:p>
          <a:p>
            <a:pPr algn="ctr"/>
            <a:endParaRPr lang="en-US" sz="2400" b="1" dirty="0" smtClean="0"/>
          </a:p>
          <a:p>
            <a:r>
              <a:rPr lang="en-US" sz="2400" dirty="0" smtClean="0"/>
              <a:t>___________________</a:t>
            </a:r>
            <a:r>
              <a:rPr lang="en-US" sz="2400" b="1" dirty="0" smtClean="0"/>
              <a:t>		</a:t>
            </a:r>
            <a:r>
              <a:rPr lang="en-US" sz="2400" dirty="0" smtClean="0"/>
              <a:t>_____________________</a:t>
            </a:r>
          </a:p>
          <a:p>
            <a:r>
              <a:rPr lang="en-US" sz="1200" dirty="0" smtClean="0"/>
              <a:t>       Department Signature                    Date                                                      The </a:t>
            </a:r>
            <a:r>
              <a:rPr lang="en-US" sz="1200" dirty="0" err="1" smtClean="0"/>
              <a:t>Weinbrenner</a:t>
            </a:r>
            <a:r>
              <a:rPr lang="en-US" sz="1200" dirty="0" smtClean="0"/>
              <a:t> Shoe Company, USA Signature    Date</a:t>
            </a:r>
          </a:p>
          <a:p>
            <a:endParaRPr lang="en-US" sz="1200" b="1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r>
              <a:rPr lang="en-US" sz="1200" dirty="0" smtClean="0"/>
              <a:t>UPON COMPLETETION OF THIS PROGRAM, PLEASE PRINT, FILL OUT, SIGN AND RETURN THIS PAGE TO: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b="1" dirty="0" smtClean="0"/>
              <a:t>The </a:t>
            </a:r>
            <a:r>
              <a:rPr lang="en-US" b="1" dirty="0" err="1" smtClean="0"/>
              <a:t>Weinbrenner</a:t>
            </a:r>
            <a:r>
              <a:rPr lang="en-US" b="1" dirty="0" smtClean="0"/>
              <a:t> Shoe Company, USA</a:t>
            </a:r>
          </a:p>
          <a:p>
            <a:pPr algn="ctr"/>
            <a:r>
              <a:rPr lang="en-US" b="1" dirty="0" smtClean="0"/>
              <a:t>Attn: Dawn </a:t>
            </a:r>
            <a:r>
              <a:rPr lang="en-US" b="1" dirty="0" err="1" smtClean="0"/>
              <a:t>Osness</a:t>
            </a:r>
            <a:r>
              <a:rPr lang="en-US" b="1" dirty="0" smtClean="0"/>
              <a:t>, 108 S Polk St., Merrill, WI 54452</a:t>
            </a:r>
            <a:endParaRPr lang="en-US" sz="1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10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457200"/>
            <a:ext cx="710456" cy="64696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295400" y="1143000"/>
            <a:ext cx="6553200" cy="80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1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NFPA 1851 ADVANCED INSPECTION, CARE AND MAINTENANCE CERTIFICATION PROGRAM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1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939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2296" y="762000"/>
            <a:ext cx="719940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10000"/>
                </a:solidFill>
              </a:rPr>
              <a:t>PROGRAM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000" b="1" i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000" b="1" dirty="0" smtClean="0"/>
              <a:t>THE PURPOSE OF ADVANCED INSPECTION AND CLEANING IS</a:t>
            </a:r>
            <a:br>
              <a:rPr lang="en-US" sz="2000" b="1" dirty="0" smtClean="0"/>
            </a:br>
            <a:r>
              <a:rPr lang="en-US" sz="2000" b="1" dirty="0" smtClean="0"/>
              <a:t>TO HAVE TRAINED PERSONNEL PERFORM THOROUGH</a:t>
            </a:r>
            <a:br>
              <a:rPr lang="en-US" sz="2000" b="1" dirty="0" smtClean="0"/>
            </a:br>
            <a:r>
              <a:rPr lang="en-US" sz="2000" b="1" dirty="0" smtClean="0"/>
              <a:t>CLEANING ON YOUR FOOTWEAR AND EVALUATE WHETHER IT</a:t>
            </a:r>
            <a:br>
              <a:rPr lang="en-US" sz="2000" b="1" dirty="0" smtClean="0"/>
            </a:br>
            <a:r>
              <a:rPr lang="en-US" sz="2000" b="1" dirty="0" smtClean="0"/>
              <a:t>IS FIT FOR DUTY IN ITS CURRENT CONDITION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en-US" sz="2000" b="1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000" b="1" dirty="0" smtClean="0"/>
              <a:t>ADVANCED INSPECTION AND CLEANING MUST BE PERFORMED</a:t>
            </a:r>
            <a:br>
              <a:rPr lang="en-US" sz="2000" b="1" dirty="0" smtClean="0"/>
            </a:br>
            <a:r>
              <a:rPr lang="en-US" sz="2000" b="1" dirty="0" smtClean="0"/>
              <a:t>BY TRAINED FIRE DEPARTMENT PERSONNEL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000" b="1" dirty="0" smtClean="0"/>
              <a:t>THE GOAL OF THIS PROGRAM IS TO PROVIDE THE</a:t>
            </a:r>
            <a:br>
              <a:rPr lang="en-US" sz="2000" b="1" dirty="0" smtClean="0"/>
            </a:br>
            <a:r>
              <a:rPr lang="en-US" sz="2000" b="1" dirty="0" smtClean="0"/>
              <a:t>DEPARTMENT WITH TRAINING FOR THE INPECTION, CARE AND</a:t>
            </a:r>
            <a:br>
              <a:rPr lang="en-US" sz="2000" b="1" dirty="0" smtClean="0"/>
            </a:br>
            <a:r>
              <a:rPr lang="en-US" sz="2000" b="1" dirty="0" smtClean="0"/>
              <a:t>MAINTAINENCE OF THOROGOOD FIRE FOOTWEAR</a:t>
            </a:r>
            <a:endParaRPr lang="en-US" sz="4000" b="1" dirty="0" smtClean="0"/>
          </a:p>
          <a:p>
            <a:pPr marL="457200" indent="-457200" algn="ctr">
              <a:buFont typeface="Arial" pitchFamily="34" charset="0"/>
              <a:buChar char="•"/>
            </a:pPr>
            <a:endParaRPr lang="en-US" sz="1200" b="1" dirty="0" smtClean="0"/>
          </a:p>
          <a:p>
            <a:pPr marL="457200" indent="-457200" algn="ctr"/>
            <a:r>
              <a:rPr lang="en-US" sz="1200" dirty="0" smtClean="0"/>
              <a:t>(cont’d)</a:t>
            </a:r>
            <a:endParaRPr lang="en-US" sz="2000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295400" y="5897880"/>
            <a:ext cx="6553200" cy="80772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THOROGOOD SHOES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NFPA 1851 ADVANCED INSPECTION, CARE AND MAINTENANCE CERTIFICATION PROGRAM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50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4601" y="1639431"/>
            <a:ext cx="67633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sz="2000" b="1" dirty="0" smtClean="0"/>
              <a:t>NFPA 1851 REQUIRES YOUR DEPARTMENT TO PERFORM AN</a:t>
            </a:r>
            <a:br>
              <a:rPr lang="en-US" sz="2000" b="1" dirty="0" smtClean="0"/>
            </a:br>
            <a:r>
              <a:rPr lang="en-US" sz="2000" b="1" dirty="0" smtClean="0"/>
              <a:t>ADVANCED INSPECTION AT A MINIMUM OF ONCE EVERY</a:t>
            </a:r>
            <a:br>
              <a:rPr lang="en-US" sz="2000" b="1" dirty="0" smtClean="0"/>
            </a:br>
            <a:r>
              <a:rPr lang="en-US" sz="2000" b="1" dirty="0" smtClean="0"/>
              <a:t>12 MONTHS, OR WHENEVER A ROUTINE INSPECTION</a:t>
            </a:r>
            <a:br>
              <a:rPr lang="en-US" sz="2000" b="1" dirty="0" smtClean="0"/>
            </a:br>
            <a:r>
              <a:rPr lang="en-US" sz="2000" b="1" dirty="0" smtClean="0"/>
              <a:t>INDICATES A PROBLEM EXISTS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US" sz="2000" b="1" dirty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000" b="1" dirty="0" smtClean="0"/>
              <a:t>AN ADVANCED CLEANING IS REQUIRED EVERY 12 MONTHS</a:t>
            </a:r>
            <a:br>
              <a:rPr lang="en-US" sz="2000" b="1" dirty="0" smtClean="0"/>
            </a:br>
            <a:r>
              <a:rPr lang="en-US" sz="2000" b="1" dirty="0" smtClean="0"/>
              <a:t>OR AT THE TIME OF AN ADVANCED INSPECTION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US" sz="2000" b="1" dirty="0" smtClean="0"/>
          </a:p>
          <a:p>
            <a:pPr marL="285750" indent="-285750" algn="ctr"/>
            <a:r>
              <a:rPr lang="en-US" sz="2000" b="1" dirty="0" smtClean="0"/>
              <a:t>-------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95400" y="5897880"/>
            <a:ext cx="6553200" cy="80772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THOROGOOD SHOES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NFPA 1851 ADVANCED INSPECTION, CARE AND MAINTENANCE CERTIFICATION PROGRAM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5106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1439" y="762000"/>
            <a:ext cx="7781122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10000"/>
                </a:solidFill>
              </a:rPr>
              <a:t>HOW TO PERFORM AN ADVANCED INSPECTION ON</a:t>
            </a:r>
            <a:br>
              <a:rPr lang="en-US" sz="2800" b="1" dirty="0" smtClean="0">
                <a:solidFill>
                  <a:srgbClr val="C10000"/>
                </a:solidFill>
              </a:rPr>
            </a:br>
            <a:r>
              <a:rPr lang="en-US" sz="2800" b="1" dirty="0" smtClean="0">
                <a:solidFill>
                  <a:srgbClr val="C10000"/>
                </a:solidFill>
              </a:rPr>
              <a:t>STRUCTURAL FIREFIGHTING FOOTWEAR</a:t>
            </a:r>
            <a:br>
              <a:rPr lang="en-US" sz="2800" b="1" dirty="0" smtClean="0">
                <a:solidFill>
                  <a:srgbClr val="C10000"/>
                </a:solidFill>
              </a:rPr>
            </a:br>
            <a:r>
              <a:rPr lang="en-US" sz="2800" b="1" dirty="0" smtClean="0">
                <a:solidFill>
                  <a:srgbClr val="C10000"/>
                </a:solidFill>
              </a:rPr>
              <a:t/>
            </a:r>
            <a:br>
              <a:rPr lang="en-US" sz="2800" b="1" dirty="0" smtClean="0">
                <a:solidFill>
                  <a:srgbClr val="C10000"/>
                </a:solidFill>
              </a:rPr>
            </a:br>
            <a:r>
              <a:rPr lang="en-US" sz="2800" b="1" dirty="0" smtClean="0"/>
              <a:t>THE INSPECTOR MUST DETERMINE IF:</a:t>
            </a:r>
          </a:p>
          <a:p>
            <a:pPr algn="ctr"/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THE FOOTWEAR IS FIT FOR DUTY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THE ITEM IS IN NEED OF REPAIR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smtClean="0"/>
              <a:t>THE ITEM NEEDS TO BE RETIRED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en-US" sz="3600" b="1" dirty="0"/>
          </a:p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ALL FINDINGS FROM AN ADVANCED INSPECTION MUST BE</a:t>
            </a:r>
            <a:br>
              <a:rPr lang="en-US" sz="2000" b="1" dirty="0" smtClean="0">
                <a:solidFill>
                  <a:srgbClr val="008000"/>
                </a:solidFill>
              </a:rPr>
            </a:br>
            <a:r>
              <a:rPr lang="en-US" sz="2000" b="1" dirty="0" smtClean="0">
                <a:solidFill>
                  <a:srgbClr val="008000"/>
                </a:solidFill>
              </a:rPr>
              <a:t>DOCUMENTED ON AN INSPECTION FORM AND KEPT ON FILE</a:t>
            </a:r>
            <a:br>
              <a:rPr lang="en-US" sz="2000" b="1" dirty="0" smtClean="0">
                <a:solidFill>
                  <a:srgbClr val="008000"/>
                </a:solidFill>
              </a:rPr>
            </a:br>
            <a:r>
              <a:rPr lang="en-US" sz="2000" b="1" dirty="0" smtClean="0">
                <a:solidFill>
                  <a:srgbClr val="008000"/>
                </a:solidFill>
              </a:rPr>
              <a:t>WITH THE DEPARTMENT </a:t>
            </a:r>
          </a:p>
          <a:p>
            <a:pPr algn="ctr"/>
            <a:endParaRPr lang="en-US" sz="2400" b="1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95400" y="5897880"/>
            <a:ext cx="6553200" cy="80772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THOROGOOD SHOES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NFPA 1851 ADVANCED INSPECTION, CARE AND MAINTENANCE CERTIFICATION PROGRAM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15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7876" y="545843"/>
            <a:ext cx="764824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C10000"/>
                </a:solidFill>
              </a:rPr>
              <a:t>TO PERFORM AN ADVANCED INSPECTION: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i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400" b="1" dirty="0" smtClean="0"/>
              <a:t>FOOTWEAR MUST BE CLEAN WHEN INSPECTING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400" b="1" dirty="0" smtClean="0"/>
              <a:t>PERFORM THE INSPECTION IN A CLEAN, WELL-LIGHTED</a:t>
            </a:r>
            <a:br>
              <a:rPr lang="en-US" sz="2400" b="1" dirty="0" smtClean="0"/>
            </a:br>
            <a:r>
              <a:rPr lang="en-US" sz="2400" b="1" dirty="0" smtClean="0"/>
              <a:t>AREA WITH A UTILITY SINK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400" b="1" dirty="0" smtClean="0"/>
              <a:t>LOOK FOR CUTS, TEARS OR PUNCTURES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400" b="1" dirty="0" smtClean="0"/>
              <a:t>LOOK FOR THERMAL DAMAGE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dirty="0" smtClean="0"/>
          </a:p>
          <a:p>
            <a:pPr marL="457200" indent="-457200" algn="ctr"/>
            <a:r>
              <a:rPr lang="en-US" sz="1200" dirty="0" smtClean="0"/>
              <a:t>(cont’d)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95400" y="5897880"/>
            <a:ext cx="6553200" cy="80772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THOROGOOD SHOES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NFPA 1851 ADVANCED INSPECTION, CARE AND MAINTENANCE CERTIFICATION PROGRAM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6583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305800" cy="5570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C10000"/>
                </a:solidFill>
              </a:rPr>
              <a:t>TO PERFORM AN ADVANCED INSPECTION: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i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400" b="1" dirty="0" smtClean="0"/>
              <a:t>LOOK FOR EXPOSED OR DEFORMED STEEL TOES,</a:t>
            </a:r>
            <a:br>
              <a:rPr lang="en-US" sz="2400" b="1" dirty="0" smtClean="0"/>
            </a:br>
            <a:r>
              <a:rPr lang="en-US" sz="2400" b="1" dirty="0" smtClean="0"/>
              <a:t>MIDSOLE OR SHANK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400" b="1" dirty="0" smtClean="0"/>
              <a:t>LOOK FOR SEAM INTEGRITY, MISSING OR BROKEN STITCHES</a:t>
            </a:r>
            <a:br>
              <a:rPr lang="en-US" sz="2400" b="1" dirty="0" smtClean="0"/>
            </a:br>
            <a:r>
              <a:rPr lang="en-US" sz="2400" b="1" dirty="0" smtClean="0"/>
              <a:t>AND DELAMINATION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400" b="1" dirty="0" smtClean="0"/>
              <a:t>LOOK FOR CLOSURE SYSTEM DAMAGE AND</a:t>
            </a:r>
            <a:br>
              <a:rPr lang="en-US" sz="2400" b="1" dirty="0" smtClean="0"/>
            </a:br>
            <a:r>
              <a:rPr lang="en-US" sz="2400" b="1" dirty="0" smtClean="0"/>
              <a:t>FUNCTIONALITY PROBLEMS</a:t>
            </a:r>
          </a:p>
          <a:p>
            <a:pPr marL="457200" indent="-457200"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(cont’d)</a:t>
            </a:r>
            <a:endParaRPr lang="en-US" sz="1200" b="1" dirty="0" smtClean="0"/>
          </a:p>
          <a:p>
            <a:pPr algn="ctr"/>
            <a:r>
              <a:rPr lang="en-US" sz="2400" b="1" dirty="0" smtClean="0"/>
              <a:t> </a:t>
            </a:r>
          </a:p>
          <a:p>
            <a:pPr algn="ctr"/>
            <a:endParaRPr lang="en-US" sz="2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295400" y="5897880"/>
            <a:ext cx="6553200" cy="80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THOROGOOD SHOES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NFPA 1851 ADVANCED INSPECTION, CARE AND MAINTENANCE CERTIFICATION PROGRAM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460" y="609600"/>
            <a:ext cx="787908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C10000"/>
                </a:solidFill>
              </a:rPr>
              <a:t> TO PERFORM AN ADVANCED INSPECTION: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i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400" b="1" dirty="0" smtClean="0"/>
              <a:t>LOOK FOR DAMAGE TO THE LINER, SUCH AS TEARS, THIN</a:t>
            </a:r>
            <a:br>
              <a:rPr lang="en-US" sz="2400" b="1" dirty="0" smtClean="0"/>
            </a:br>
            <a:r>
              <a:rPr lang="en-US" sz="2400" b="1" dirty="0" smtClean="0"/>
              <a:t>SPOTS OR SEPERATION FROM THE OUTER LAYER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400" b="1" dirty="0" smtClean="0"/>
              <a:t>LOOK FOR HEEL COUNTER FAILURE AND LOSS OF</a:t>
            </a:r>
            <a:br>
              <a:rPr lang="en-US" sz="2400" b="1" dirty="0" smtClean="0"/>
            </a:br>
            <a:r>
              <a:rPr lang="en-US" sz="2400" b="1" dirty="0" smtClean="0"/>
              <a:t>WATER RESISTANCE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dirty="0" smtClean="0"/>
          </a:p>
          <a:p>
            <a:pPr marL="457200" indent="-457200" algn="ctr"/>
            <a:r>
              <a:rPr lang="en-US" sz="2400" b="1" dirty="0" smtClean="0"/>
              <a:t> ------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400" b="1" dirty="0" smtClean="0"/>
              <a:t> </a:t>
            </a:r>
          </a:p>
          <a:p>
            <a:pPr algn="ctr"/>
            <a:endParaRPr lang="en-US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295400" y="5897880"/>
            <a:ext cx="6553200" cy="80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THOROGOOD SHOES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NFPA 1851 ADVANCED INSPECTION, CARE AND MAINTENANCE CERTIFICATION PROGRAM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03238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"/>
            <a:ext cx="807720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C10000"/>
                </a:solidFill>
              </a:rPr>
              <a:t>   TO PERFORM AN ADVANCED INSPECTION: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b="1" i="1" dirty="0" smtClean="0"/>
          </a:p>
          <a:p>
            <a:pPr algn="ctr"/>
            <a:r>
              <a:rPr lang="en-US" sz="2800" b="1" dirty="0" smtClean="0"/>
              <a:t>   TO INSPECT FOR LEAKS: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2400" b="1" dirty="0"/>
          </a:p>
          <a:p>
            <a:pPr marL="457200" indent="-457200" algn="ctr">
              <a:buFont typeface="Arial"/>
              <a:buChar char="•"/>
            </a:pPr>
            <a:r>
              <a:rPr lang="en-US" sz="2000" b="1" dirty="0" smtClean="0"/>
              <a:t>TEAR OFF THREE 12” PIECES OF BROWN PAPER TOWELS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8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000" b="1" dirty="0" smtClean="0"/>
              <a:t>CRUMPLE EACH PIECE INTO A BALL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8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000" b="1" dirty="0" smtClean="0"/>
              <a:t>PLACE ONE BALL EACH INTO THE TOE, INSOLE AND HEEL</a:t>
            </a:r>
            <a:br>
              <a:rPr lang="en-US" sz="2000" b="1" dirty="0" smtClean="0"/>
            </a:br>
            <a:r>
              <a:rPr lang="en-US" sz="2000" b="1" dirty="0" smtClean="0"/>
              <a:t>OF EACH BOOT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8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000" b="1" dirty="0" smtClean="0"/>
              <a:t>PLACE BOOTS INTO 5” OF WATER AND HOLD DOWN FOR 10 SECONDS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8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000" b="1" dirty="0" smtClean="0"/>
              <a:t>REMOVE BOOTS FROM WATER AND REMOVE PAPER TOWELS</a:t>
            </a:r>
            <a:br>
              <a:rPr lang="en-US" sz="2000" b="1" dirty="0" smtClean="0"/>
            </a:br>
            <a:r>
              <a:rPr lang="en-US" sz="2000" b="1" dirty="0" smtClean="0"/>
              <a:t>WITH DRY HANDS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8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000" b="1" dirty="0" smtClean="0"/>
              <a:t>CHECK PAPER FOR WETNESS, THIS MEANS LEAKAGE</a:t>
            </a:r>
            <a:endParaRPr lang="en-US" sz="4000" b="1" dirty="0" smtClean="0"/>
          </a:p>
          <a:p>
            <a:pPr marL="457200" indent="-457200" algn="ctr"/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200" dirty="0" smtClean="0"/>
              <a:t>(cont’d)</a:t>
            </a:r>
            <a:endParaRPr lang="en-US" sz="2400" b="1" dirty="0" smtClean="0"/>
          </a:p>
          <a:p>
            <a:pPr algn="ctr"/>
            <a:endParaRPr lang="en-US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295400" y="5897880"/>
            <a:ext cx="6553200" cy="80772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THOROGOOD SHOES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NFPA 1851 ADVANCED INSPECTION, CARE AND MAINTENANCE CERTIFICATION PROGRAM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362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2194" y="733484"/>
            <a:ext cx="6878806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10000"/>
                </a:solidFill>
              </a:rPr>
              <a:t>   TO PERFORM AN ADVANCED INSPECTION: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b="1" i="1" dirty="0" smtClean="0"/>
          </a:p>
          <a:p>
            <a:pPr algn="ctr"/>
            <a:r>
              <a:rPr lang="en-US" sz="2800" b="1" dirty="0" smtClean="0"/>
              <a:t>   TO INSPECT FOR LEAKS: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b="1" dirty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000" b="1" dirty="0" smtClean="0"/>
              <a:t>IF YOU DETECT LEAKAGE, REMOVE BOOTS FROM SERVICE</a:t>
            </a:r>
            <a:br>
              <a:rPr lang="en-US" sz="2000" b="1" dirty="0" smtClean="0"/>
            </a:br>
            <a:r>
              <a:rPr lang="en-US" sz="2000" b="1" dirty="0" smtClean="0"/>
              <a:t>IMMEDIATELY AND CONTACT SUPERVISORY PERSONNEL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8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000" b="1" dirty="0" smtClean="0"/>
              <a:t>DOCUMENT ALL DAMAGE ON INSPECTION FORM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8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000" b="1" dirty="0" smtClean="0"/>
              <a:t>DO NOT RETURN TO SERVICE UNTIL IT HAS BEEN REPAIRED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n-US" sz="800" b="1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US" sz="2000" b="1" dirty="0" smtClean="0"/>
              <a:t>ALL REPAIRS MUST BE MADE BY THE MANUFACTURER</a:t>
            </a:r>
            <a:br>
              <a:rPr lang="en-US" sz="2000" b="1" dirty="0" smtClean="0"/>
            </a:br>
            <a:r>
              <a:rPr lang="en-US" sz="2000" b="1" dirty="0" smtClean="0"/>
              <a:t>OR A VERIFIED ISP</a:t>
            </a:r>
          </a:p>
          <a:p>
            <a:pPr marL="457200" indent="-457200" algn="ctr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-------</a:t>
            </a:r>
            <a:endParaRPr lang="en-US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67400"/>
            <a:ext cx="1294494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710456" cy="646968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295400" y="5897880"/>
            <a:ext cx="6553200" cy="80772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THOROGOOD SHOES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NFPA 1851 ADVANCED INSPECTION, CARE AND MAINTENANCE CERTIFICATION PROGRAM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665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1084</Words>
  <Application>Microsoft Macintosh PowerPoint</Application>
  <PresentationFormat>On-screen Show (4:3)</PresentationFormat>
  <Paragraphs>200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 user</cp:lastModifiedBy>
  <cp:revision>29</cp:revision>
  <dcterms:created xsi:type="dcterms:W3CDTF">2013-10-14T20:21:56Z</dcterms:created>
  <dcterms:modified xsi:type="dcterms:W3CDTF">2013-10-14T20:22:19Z</dcterms:modified>
</cp:coreProperties>
</file>